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4"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77"/>
    <p:restoredTop sz="94648"/>
  </p:normalViewPr>
  <p:slideViewPr>
    <p:cSldViewPr snapToGrid="0" snapToObjects="1">
      <p:cViewPr>
        <p:scale>
          <a:sx n="40" d="100"/>
          <a:sy n="40" d="100"/>
        </p:scale>
        <p:origin x="-816" y="144"/>
      </p:cViewPr>
      <p:guideLst/>
    </p:cSldViewPr>
  </p:slideViewPr>
  <p:notesTextViewPr>
    <p:cViewPr>
      <p:scale>
        <a:sx n="20" d="100"/>
        <a:sy n="2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E58C58-E780-B749-8BF0-8CBEEC6C7E4B}" type="datetimeFigureOut">
              <a:rPr lang="en-US" smtClean="0"/>
              <a:t>8/3/22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627141-9028-A648-989E-A0479AAFF148}" type="slidenum">
              <a:rPr lang="en-US" smtClean="0"/>
              <a:t>‹#›</a:t>
            </a:fld>
            <a:endParaRPr lang="en-US"/>
          </a:p>
        </p:txBody>
      </p:sp>
    </p:spTree>
    <p:extLst>
      <p:ext uri="{BB962C8B-B14F-4D97-AF65-F5344CB8AC3E}">
        <p14:creationId xmlns:p14="http://schemas.microsoft.com/office/powerpoint/2010/main" val="2300236706"/>
      </p:ext>
    </p:extLst>
  </p:cSld>
  <p:clrMap bg1="lt1" tx1="dk1" bg2="lt2" tx2="dk2" accent1="accent1" accent2="accent2" accent3="accent3" accent4="accent4" accent5="accent5" accent6="accent6" hlink="hlink" folHlink="folHlink"/>
  <p:notesStyle>
    <a:lvl1pPr marL="0" algn="l" defTabSz="4219479" rtl="0" eaLnBrk="1" latinLnBrk="0" hangingPunct="1">
      <a:defRPr sz="5538" kern="1200">
        <a:solidFill>
          <a:schemeClr val="tx1"/>
        </a:solidFill>
        <a:latin typeface="+mn-lt"/>
        <a:ea typeface="+mn-ea"/>
        <a:cs typeface="+mn-cs"/>
      </a:defRPr>
    </a:lvl1pPr>
    <a:lvl2pPr marL="2109742" algn="l" defTabSz="4219479" rtl="0" eaLnBrk="1" latinLnBrk="0" hangingPunct="1">
      <a:defRPr sz="5538" kern="1200">
        <a:solidFill>
          <a:schemeClr val="tx1"/>
        </a:solidFill>
        <a:latin typeface="+mn-lt"/>
        <a:ea typeface="+mn-ea"/>
        <a:cs typeface="+mn-cs"/>
      </a:defRPr>
    </a:lvl2pPr>
    <a:lvl3pPr marL="4219479" algn="l" defTabSz="4219479" rtl="0" eaLnBrk="1" latinLnBrk="0" hangingPunct="1">
      <a:defRPr sz="5538" kern="1200">
        <a:solidFill>
          <a:schemeClr val="tx1"/>
        </a:solidFill>
        <a:latin typeface="+mn-lt"/>
        <a:ea typeface="+mn-ea"/>
        <a:cs typeface="+mn-cs"/>
      </a:defRPr>
    </a:lvl3pPr>
    <a:lvl4pPr marL="6329217" algn="l" defTabSz="4219479" rtl="0" eaLnBrk="1" latinLnBrk="0" hangingPunct="1">
      <a:defRPr sz="5538" kern="1200">
        <a:solidFill>
          <a:schemeClr val="tx1"/>
        </a:solidFill>
        <a:latin typeface="+mn-lt"/>
        <a:ea typeface="+mn-ea"/>
        <a:cs typeface="+mn-cs"/>
      </a:defRPr>
    </a:lvl4pPr>
    <a:lvl5pPr marL="8438955" algn="l" defTabSz="4219479" rtl="0" eaLnBrk="1" latinLnBrk="0" hangingPunct="1">
      <a:defRPr sz="5538" kern="1200">
        <a:solidFill>
          <a:schemeClr val="tx1"/>
        </a:solidFill>
        <a:latin typeface="+mn-lt"/>
        <a:ea typeface="+mn-ea"/>
        <a:cs typeface="+mn-cs"/>
      </a:defRPr>
    </a:lvl5pPr>
    <a:lvl6pPr marL="10548704" algn="l" defTabSz="4219479" rtl="0" eaLnBrk="1" latinLnBrk="0" hangingPunct="1">
      <a:defRPr sz="5538" kern="1200">
        <a:solidFill>
          <a:schemeClr val="tx1"/>
        </a:solidFill>
        <a:latin typeface="+mn-lt"/>
        <a:ea typeface="+mn-ea"/>
        <a:cs typeface="+mn-cs"/>
      </a:defRPr>
    </a:lvl6pPr>
    <a:lvl7pPr marL="12658445" algn="l" defTabSz="4219479" rtl="0" eaLnBrk="1" latinLnBrk="0" hangingPunct="1">
      <a:defRPr sz="5538" kern="1200">
        <a:solidFill>
          <a:schemeClr val="tx1"/>
        </a:solidFill>
        <a:latin typeface="+mn-lt"/>
        <a:ea typeface="+mn-ea"/>
        <a:cs typeface="+mn-cs"/>
      </a:defRPr>
    </a:lvl7pPr>
    <a:lvl8pPr marL="14768183" algn="l" defTabSz="4219479" rtl="0" eaLnBrk="1" latinLnBrk="0" hangingPunct="1">
      <a:defRPr sz="5538" kern="1200">
        <a:solidFill>
          <a:schemeClr val="tx1"/>
        </a:solidFill>
        <a:latin typeface="+mn-lt"/>
        <a:ea typeface="+mn-ea"/>
        <a:cs typeface="+mn-cs"/>
      </a:defRPr>
    </a:lvl8pPr>
    <a:lvl9pPr marL="16877921" algn="l" defTabSz="4219479" rtl="0" eaLnBrk="1" latinLnBrk="0" hangingPunct="1">
      <a:defRPr sz="55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2627141-9028-A648-989E-A0479AAFF148}" type="slidenum">
              <a:rPr lang="en-US" smtClean="0"/>
              <a:t>1</a:t>
            </a:fld>
            <a:endParaRPr lang="en-US"/>
          </a:p>
        </p:txBody>
      </p:sp>
    </p:spTree>
    <p:extLst>
      <p:ext uri="{BB962C8B-B14F-4D97-AF65-F5344CB8AC3E}">
        <p14:creationId xmlns:p14="http://schemas.microsoft.com/office/powerpoint/2010/main" val="1058355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35216B-99C8-FB42-8571-E2F1AED211D2}" type="datetimeFigureOut">
              <a:rPr lang="en-US" smtClean="0"/>
              <a:t>8/3/22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4222150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5216B-99C8-FB42-8571-E2F1AED211D2}" type="datetimeFigureOut">
              <a:rPr lang="en-US" smtClean="0"/>
              <a:t>8/3/22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41757971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5216B-99C8-FB42-8571-E2F1AED211D2}" type="datetimeFigureOut">
              <a:rPr lang="en-US" smtClean="0"/>
              <a:t>8/3/22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976005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35216B-99C8-FB42-8571-E2F1AED211D2}" type="datetimeFigureOut">
              <a:rPr lang="en-US" smtClean="0"/>
              <a:t>8/3/22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17985756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35216B-99C8-FB42-8571-E2F1AED211D2}" type="datetimeFigureOut">
              <a:rPr lang="en-US" smtClean="0"/>
              <a:t>8/3/22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3270237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35216B-99C8-FB42-8571-E2F1AED211D2}" type="datetimeFigureOut">
              <a:rPr lang="en-US" smtClean="0"/>
              <a:t>8/3/22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1198013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35216B-99C8-FB42-8571-E2F1AED211D2}" type="datetimeFigureOut">
              <a:rPr lang="en-US" smtClean="0"/>
              <a:t>8/3/22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2449082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35216B-99C8-FB42-8571-E2F1AED211D2}" type="datetimeFigureOut">
              <a:rPr lang="en-US" smtClean="0"/>
              <a:t>8/3/22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2009995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35216B-99C8-FB42-8571-E2F1AED211D2}" type="datetimeFigureOut">
              <a:rPr lang="en-US" smtClean="0"/>
              <a:t>8/3/22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2707253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235216B-99C8-FB42-8571-E2F1AED211D2}" type="datetimeFigureOut">
              <a:rPr lang="en-US" smtClean="0"/>
              <a:t>8/3/22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2870703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2235216B-99C8-FB42-8571-E2F1AED211D2}" type="datetimeFigureOut">
              <a:rPr lang="en-US" smtClean="0"/>
              <a:t>8/3/22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59CBDC-1255-9A49-B23A-AC40A92E834D}" type="slidenum">
              <a:rPr lang="en-US" smtClean="0"/>
              <a:t>‹#›</a:t>
            </a:fld>
            <a:endParaRPr lang="en-US"/>
          </a:p>
        </p:txBody>
      </p:sp>
    </p:spTree>
    <p:extLst>
      <p:ext uri="{BB962C8B-B14F-4D97-AF65-F5344CB8AC3E}">
        <p14:creationId xmlns:p14="http://schemas.microsoft.com/office/powerpoint/2010/main" val="2873377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2235216B-99C8-FB42-8571-E2F1AED211D2}" type="datetimeFigureOut">
              <a:rPr lang="en-US" smtClean="0"/>
              <a:t>8/3/22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C259CBDC-1255-9A49-B23A-AC40A92E834D}" type="slidenum">
              <a:rPr lang="en-US" smtClean="0"/>
              <a:t>‹#›</a:t>
            </a:fld>
            <a:endParaRPr lang="en-US"/>
          </a:p>
        </p:txBody>
      </p:sp>
    </p:spTree>
    <p:extLst>
      <p:ext uri="{BB962C8B-B14F-4D97-AF65-F5344CB8AC3E}">
        <p14:creationId xmlns:p14="http://schemas.microsoft.com/office/powerpoint/2010/main" val="508399549"/>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jp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F7F9C3C6-F6B7-B845-8529-5A474714410C}"/>
              </a:ext>
            </a:extLst>
          </p:cNvPr>
          <p:cNvSpPr txBox="1"/>
          <p:nvPr/>
        </p:nvSpPr>
        <p:spPr>
          <a:xfrm>
            <a:off x="11611714" y="6870387"/>
            <a:ext cx="8764518" cy="6162841"/>
          </a:xfrm>
          <a:prstGeom prst="rect">
            <a:avLst/>
          </a:prstGeom>
          <a:solidFill>
            <a:schemeClr val="accent5">
              <a:lumMod val="20000"/>
              <a:lumOff val="80000"/>
            </a:schemeClr>
          </a:solidFill>
        </p:spPr>
        <p:txBody>
          <a:bodyPr wrap="square" rtlCol="0">
            <a:spAutoFit/>
          </a:bodyPr>
          <a:lstStyle/>
          <a:p>
            <a:pPr algn="ctr"/>
            <a:r>
              <a:rPr lang="en-US" sz="5261" b="1" dirty="0"/>
              <a:t>General Trend</a:t>
            </a:r>
          </a:p>
          <a:p>
            <a:pPr algn="just"/>
            <a:r>
              <a:rPr lang="en-US" sz="3616" dirty="0"/>
              <a:t>MEX and MGS count rate measurements for their overlapping times.</a:t>
            </a:r>
          </a:p>
          <a:p>
            <a:endParaRPr lang="en-US" sz="3616" dirty="0"/>
          </a:p>
          <a:p>
            <a:endParaRPr lang="en-US" sz="3616" dirty="0"/>
          </a:p>
          <a:p>
            <a:endParaRPr lang="en-US" sz="3616" dirty="0"/>
          </a:p>
          <a:p>
            <a:endParaRPr lang="en-US" sz="3616" dirty="0"/>
          </a:p>
          <a:p>
            <a:endParaRPr lang="en-US" sz="3616" dirty="0"/>
          </a:p>
          <a:p>
            <a:endParaRPr lang="en-US" sz="3616" dirty="0"/>
          </a:p>
          <a:p>
            <a:endParaRPr lang="en-US" sz="3616" b="1" dirty="0"/>
          </a:p>
          <a:p>
            <a:endParaRPr lang="en-US" sz="1644" b="1" dirty="0"/>
          </a:p>
        </p:txBody>
      </p:sp>
      <p:sp>
        <p:nvSpPr>
          <p:cNvPr id="4" name="TextBox 3">
            <a:extLst>
              <a:ext uri="{FF2B5EF4-FFF2-40B4-BE49-F238E27FC236}">
                <a16:creationId xmlns:a16="http://schemas.microsoft.com/office/drawing/2014/main" id="{5B2C53FA-86A8-2F43-9334-97D34FE8B2B0}"/>
              </a:ext>
            </a:extLst>
          </p:cNvPr>
          <p:cNvSpPr txBox="1"/>
          <p:nvPr/>
        </p:nvSpPr>
        <p:spPr>
          <a:xfrm>
            <a:off x="5994251" y="1207964"/>
            <a:ext cx="32006920" cy="2800767"/>
          </a:xfrm>
          <a:prstGeom prst="rect">
            <a:avLst/>
          </a:prstGeom>
          <a:solidFill>
            <a:schemeClr val="accent5">
              <a:lumMod val="40000"/>
              <a:lumOff val="60000"/>
            </a:schemeClr>
          </a:solidFill>
        </p:spPr>
        <p:txBody>
          <a:bodyPr wrap="square" rtlCol="0">
            <a:spAutoFit/>
          </a:bodyPr>
          <a:lstStyle/>
          <a:p>
            <a:pPr algn="ctr"/>
            <a:r>
              <a:rPr lang="en-US" sz="8800" b="1" dirty="0"/>
              <a:t>Understanding High-Energy Particle Radiation in Mars Orbit: Combining Data Sets from Mars Global Surveyor and Mars Express</a:t>
            </a:r>
          </a:p>
        </p:txBody>
      </p:sp>
      <p:sp>
        <p:nvSpPr>
          <p:cNvPr id="5" name="TextBox 4">
            <a:extLst>
              <a:ext uri="{FF2B5EF4-FFF2-40B4-BE49-F238E27FC236}">
                <a16:creationId xmlns:a16="http://schemas.microsoft.com/office/drawing/2014/main" id="{B9DE4817-CE43-BE4B-9CC9-F11D4BC12991}"/>
              </a:ext>
            </a:extLst>
          </p:cNvPr>
          <p:cNvSpPr txBox="1"/>
          <p:nvPr/>
        </p:nvSpPr>
        <p:spPr>
          <a:xfrm>
            <a:off x="9166396" y="4141155"/>
            <a:ext cx="25558407" cy="1107996"/>
          </a:xfrm>
          <a:prstGeom prst="rect">
            <a:avLst/>
          </a:prstGeom>
          <a:noFill/>
        </p:spPr>
        <p:txBody>
          <a:bodyPr wrap="none" rtlCol="0">
            <a:spAutoFit/>
          </a:bodyPr>
          <a:lstStyle/>
          <a:p>
            <a:r>
              <a:rPr lang="en-US" sz="6600" dirty="0"/>
              <a:t>Naomi Weiss</a:t>
            </a:r>
            <a:r>
              <a:rPr lang="en-US" sz="6600" baseline="30000" dirty="0"/>
              <a:t>1,2</a:t>
            </a:r>
            <a:r>
              <a:rPr lang="en-US" sz="6600" dirty="0"/>
              <a:t>, Robert Lillis</a:t>
            </a:r>
            <a:r>
              <a:rPr lang="en-US" sz="6600" baseline="30000" dirty="0"/>
              <a:t>2</a:t>
            </a:r>
            <a:r>
              <a:rPr lang="en-US" sz="6600" dirty="0"/>
              <a:t>, Christina Lee</a:t>
            </a:r>
            <a:r>
              <a:rPr lang="en-US" sz="6600" baseline="30000" dirty="0"/>
              <a:t>2</a:t>
            </a:r>
            <a:r>
              <a:rPr lang="en-US" sz="6600" dirty="0"/>
              <a:t>, Rudy Frahm</a:t>
            </a:r>
            <a:r>
              <a:rPr lang="en-US" sz="6600" baseline="30000" dirty="0"/>
              <a:t>3</a:t>
            </a:r>
            <a:r>
              <a:rPr lang="en-US" sz="6600" dirty="0"/>
              <a:t>, David Mitchell</a:t>
            </a:r>
            <a:r>
              <a:rPr lang="en-US" sz="6600" baseline="30000" dirty="0"/>
              <a:t>2</a:t>
            </a:r>
            <a:endParaRPr lang="en-US" sz="6600" dirty="0"/>
          </a:p>
        </p:txBody>
      </p:sp>
      <p:sp>
        <p:nvSpPr>
          <p:cNvPr id="6" name="TextBox 5">
            <a:extLst>
              <a:ext uri="{FF2B5EF4-FFF2-40B4-BE49-F238E27FC236}">
                <a16:creationId xmlns:a16="http://schemas.microsoft.com/office/drawing/2014/main" id="{1350A5B1-9F7A-FD4F-BCC6-CB9C76A0310C}"/>
              </a:ext>
            </a:extLst>
          </p:cNvPr>
          <p:cNvSpPr txBox="1"/>
          <p:nvPr/>
        </p:nvSpPr>
        <p:spPr>
          <a:xfrm>
            <a:off x="10292184" y="5105084"/>
            <a:ext cx="23306830" cy="923330"/>
          </a:xfrm>
          <a:prstGeom prst="rect">
            <a:avLst/>
          </a:prstGeom>
          <a:noFill/>
        </p:spPr>
        <p:txBody>
          <a:bodyPr wrap="none" rtlCol="0">
            <a:spAutoFit/>
          </a:bodyPr>
          <a:lstStyle/>
          <a:p>
            <a:r>
              <a:rPr lang="en-US" sz="5400" baseline="30000" dirty="0"/>
              <a:t>1</a:t>
            </a:r>
            <a:r>
              <a:rPr lang="en-US" sz="5400" dirty="0"/>
              <a:t>Fremont High School, </a:t>
            </a:r>
            <a:r>
              <a:rPr lang="en-US" sz="5400" baseline="30000" dirty="0"/>
              <a:t>2</a:t>
            </a:r>
            <a:r>
              <a:rPr lang="en-US" sz="5400" dirty="0"/>
              <a:t>UC Berkeley Space Sciences Lab, </a:t>
            </a:r>
            <a:r>
              <a:rPr lang="en-US" sz="5400" baseline="30000" dirty="0"/>
              <a:t>3</a:t>
            </a:r>
            <a:r>
              <a:rPr lang="en-US" sz="5400" dirty="0"/>
              <a:t>Southwest Research Inst </a:t>
            </a:r>
          </a:p>
        </p:txBody>
      </p:sp>
      <p:sp>
        <p:nvSpPr>
          <p:cNvPr id="7" name="TextBox 6">
            <a:extLst>
              <a:ext uri="{FF2B5EF4-FFF2-40B4-BE49-F238E27FC236}">
                <a16:creationId xmlns:a16="http://schemas.microsoft.com/office/drawing/2014/main" id="{67A62761-36D2-A042-887F-99505916D96C}"/>
              </a:ext>
            </a:extLst>
          </p:cNvPr>
          <p:cNvSpPr txBox="1"/>
          <p:nvPr/>
        </p:nvSpPr>
        <p:spPr>
          <a:xfrm>
            <a:off x="738187" y="5858672"/>
            <a:ext cx="9720620" cy="19871337"/>
          </a:xfrm>
          <a:prstGeom prst="rect">
            <a:avLst/>
          </a:prstGeom>
          <a:solidFill>
            <a:schemeClr val="accent5">
              <a:lumMod val="20000"/>
              <a:lumOff val="80000"/>
            </a:schemeClr>
          </a:solidFill>
        </p:spPr>
        <p:txBody>
          <a:bodyPr wrap="square" rtlCol="0">
            <a:spAutoFit/>
          </a:bodyPr>
          <a:lstStyle/>
          <a:p>
            <a:pPr algn="ctr"/>
            <a:r>
              <a:rPr lang="en-US" sz="5261" b="1" dirty="0"/>
              <a:t>Abstract and Background</a:t>
            </a:r>
          </a:p>
          <a:p>
            <a:pPr algn="just"/>
            <a:r>
              <a:rPr lang="en-US" sz="3616" b="1" dirty="0"/>
              <a:t>The high energy charged particle environment </a:t>
            </a:r>
            <a:r>
              <a:rPr lang="en-US" sz="3616" dirty="0"/>
              <a:t>(i.e. &gt;30 MeV protons and ~2 MeV electrons) in Mars orbit is of interest both in terms of the science of the heliosphere and of the space radiation hazard to key orbital assets and astronaut health. </a:t>
            </a:r>
          </a:p>
          <a:p>
            <a:pPr algn="just"/>
            <a:endParaRPr lang="en-US" sz="3616" dirty="0"/>
          </a:p>
          <a:p>
            <a:pPr algn="just"/>
            <a:r>
              <a:rPr lang="en-US" sz="3616" b="1" dirty="0"/>
              <a:t>Examination of this radiation is made using </a:t>
            </a:r>
            <a:r>
              <a:rPr lang="en-US" sz="3616" dirty="0"/>
              <a:t>data from the Mars Global Surveyor Electron Reflectometer (MGS-ER, 1997-2006) and the Mars Express Electron Spectrometer (MEX-ELS, 2004-present), which are both proxies for fluxes of these penetrating particles. </a:t>
            </a:r>
          </a:p>
          <a:p>
            <a:pPr algn="just"/>
            <a:endParaRPr lang="en-US" sz="3616" dirty="0"/>
          </a:p>
          <a:p>
            <a:pPr algn="just"/>
            <a:endParaRPr lang="en-US" sz="3616" dirty="0"/>
          </a:p>
          <a:p>
            <a:pPr algn="just"/>
            <a:endParaRPr lang="en-US" sz="3616" dirty="0"/>
          </a:p>
          <a:p>
            <a:pPr algn="just"/>
            <a:endParaRPr lang="en-US" sz="3616" dirty="0"/>
          </a:p>
          <a:p>
            <a:pPr algn="just"/>
            <a:endParaRPr lang="en-US" sz="3616" dirty="0"/>
          </a:p>
          <a:p>
            <a:pPr algn="just"/>
            <a:endParaRPr lang="en-US" sz="3616" dirty="0"/>
          </a:p>
          <a:p>
            <a:pPr algn="just"/>
            <a:endParaRPr lang="en-US" sz="3616" dirty="0"/>
          </a:p>
          <a:p>
            <a:pPr algn="just"/>
            <a:r>
              <a:rPr lang="en-US" sz="3616" b="1" dirty="0"/>
              <a:t>These particles have two primary sources</a:t>
            </a:r>
            <a:r>
              <a:rPr lang="en-US" sz="3616" dirty="0"/>
              <a:t>: a) galactic cosmic rays which form a relatively steady background, varying by factors of 2 or 3, and b) solar energetic particles.</a:t>
            </a:r>
          </a:p>
          <a:p>
            <a:pPr algn="just"/>
            <a:endParaRPr lang="en-US" sz="3616" dirty="0"/>
          </a:p>
          <a:p>
            <a:pPr algn="just"/>
            <a:r>
              <a:rPr lang="en-US" sz="3616" b="1" dirty="0"/>
              <a:t>Here we have two primary goals. First, to understand the variability in these data sets</a:t>
            </a:r>
            <a:r>
              <a:rPr lang="en-US" sz="3616" dirty="0"/>
              <a:t>, both temporal (during quiet times and SEP events) and with regards to factors such as altitude and the planetary zenith angles. </a:t>
            </a:r>
            <a:r>
              <a:rPr lang="en-US" sz="3616" b="1" dirty="0"/>
              <a:t>Second, using these two data sets, we have constructed a consistent database of the penetrating particle radiation environment </a:t>
            </a:r>
            <a:r>
              <a:rPr lang="en-US" sz="3616" dirty="0"/>
              <a:t>in Mars orbit from 1997 until the present</a:t>
            </a:r>
            <a:r>
              <a:rPr lang="en-US" sz="3945" dirty="0"/>
              <a:t>. </a:t>
            </a:r>
          </a:p>
        </p:txBody>
      </p:sp>
      <p:pic>
        <p:nvPicPr>
          <p:cNvPr id="1038" name="Picture 14">
            <a:extLst>
              <a:ext uri="{FF2B5EF4-FFF2-40B4-BE49-F238E27FC236}">
                <a16:creationId xmlns:a16="http://schemas.microsoft.com/office/drawing/2014/main" id="{BA241868-A37C-9948-967E-38A1682090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6114" y="14271129"/>
            <a:ext cx="4461102" cy="305734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C91FE9D0-D2EE-6346-90D0-8CC3AC942660}"/>
              </a:ext>
            </a:extLst>
          </p:cNvPr>
          <p:cNvPicPr>
            <a:picLocks noChangeAspect="1"/>
          </p:cNvPicPr>
          <p:nvPr/>
        </p:nvPicPr>
        <p:blipFill>
          <a:blip r:embed="rId4"/>
          <a:stretch>
            <a:fillRect/>
          </a:stretch>
        </p:blipFill>
        <p:spPr>
          <a:xfrm>
            <a:off x="5959736" y="14241478"/>
            <a:ext cx="3783835" cy="3057340"/>
          </a:xfrm>
          <a:prstGeom prst="rect">
            <a:avLst/>
          </a:prstGeom>
        </p:spPr>
      </p:pic>
      <p:sp>
        <p:nvSpPr>
          <p:cNvPr id="18" name="TextBox 17">
            <a:extLst>
              <a:ext uri="{FF2B5EF4-FFF2-40B4-BE49-F238E27FC236}">
                <a16:creationId xmlns:a16="http://schemas.microsoft.com/office/drawing/2014/main" id="{294F6AA5-D09E-4C44-BF54-833973C8B53C}"/>
              </a:ext>
            </a:extLst>
          </p:cNvPr>
          <p:cNvSpPr txBox="1"/>
          <p:nvPr/>
        </p:nvSpPr>
        <p:spPr>
          <a:xfrm>
            <a:off x="21245290" y="6839032"/>
            <a:ext cx="11425984" cy="6164188"/>
          </a:xfrm>
          <a:prstGeom prst="rect">
            <a:avLst/>
          </a:prstGeom>
          <a:solidFill>
            <a:schemeClr val="accent5">
              <a:lumMod val="20000"/>
              <a:lumOff val="80000"/>
            </a:schemeClr>
          </a:solidFill>
        </p:spPr>
        <p:txBody>
          <a:bodyPr wrap="square" rtlCol="0">
            <a:spAutoFit/>
          </a:bodyPr>
          <a:lstStyle/>
          <a:p>
            <a:pPr algn="ctr"/>
            <a:r>
              <a:rPr lang="en-US" sz="5261" b="1" dirty="0"/>
              <a:t>MEX to MGS Count Rate Conversion Factor</a:t>
            </a:r>
          </a:p>
          <a:p>
            <a:endParaRPr lang="en-US" sz="658" b="1" dirty="0"/>
          </a:p>
          <a:p>
            <a:pPr algn="just"/>
            <a:r>
              <a:rPr lang="en-US" sz="3616" dirty="0"/>
              <a:t>The table below depicts the different conversion factors from MEX to MGS count rates as a function of sunspot number, how active the Sun is at the time of measurement, and SZA.</a:t>
            </a:r>
          </a:p>
          <a:p>
            <a:endParaRPr lang="en-US" sz="987" b="1" dirty="0"/>
          </a:p>
          <a:p>
            <a:endParaRPr lang="en-US" sz="987" b="1" dirty="0"/>
          </a:p>
          <a:p>
            <a:endParaRPr lang="en-US" sz="987" b="1" dirty="0"/>
          </a:p>
          <a:p>
            <a:endParaRPr lang="en-US" sz="1644" b="1" dirty="0"/>
          </a:p>
          <a:p>
            <a:endParaRPr lang="en-US" sz="1644" b="1" dirty="0"/>
          </a:p>
          <a:p>
            <a:endParaRPr lang="en-US" sz="1644" b="1" dirty="0"/>
          </a:p>
          <a:p>
            <a:endParaRPr lang="en-US" sz="1644" b="1" dirty="0"/>
          </a:p>
          <a:p>
            <a:endParaRPr lang="en-US" sz="1644" b="1" dirty="0"/>
          </a:p>
          <a:p>
            <a:endParaRPr lang="en-US" sz="1644" b="1" dirty="0"/>
          </a:p>
          <a:p>
            <a:endParaRPr lang="en-US" sz="987" b="1" dirty="0"/>
          </a:p>
        </p:txBody>
      </p:sp>
      <p:sp>
        <p:nvSpPr>
          <p:cNvPr id="19" name="TextBox 18">
            <a:extLst>
              <a:ext uri="{FF2B5EF4-FFF2-40B4-BE49-F238E27FC236}">
                <a16:creationId xmlns:a16="http://schemas.microsoft.com/office/drawing/2014/main" id="{EF60AD6B-0240-DA4C-8CB4-DA0457426840}"/>
              </a:ext>
            </a:extLst>
          </p:cNvPr>
          <p:cNvSpPr txBox="1"/>
          <p:nvPr/>
        </p:nvSpPr>
        <p:spPr>
          <a:xfrm>
            <a:off x="33548305" y="5381575"/>
            <a:ext cx="9558871" cy="26828626"/>
          </a:xfrm>
          <a:prstGeom prst="rect">
            <a:avLst/>
          </a:prstGeom>
          <a:solidFill>
            <a:schemeClr val="accent5">
              <a:lumMod val="20000"/>
              <a:lumOff val="80000"/>
            </a:schemeClr>
          </a:solidFill>
        </p:spPr>
        <p:txBody>
          <a:bodyPr wrap="square" rtlCol="0">
            <a:spAutoFit/>
          </a:bodyPr>
          <a:lstStyle/>
          <a:p>
            <a:pPr algn="ctr"/>
            <a:r>
              <a:rPr lang="en-US" sz="5261" b="1" dirty="0"/>
              <a:t>Mars Background High Energy Flux Estimate</a:t>
            </a:r>
          </a:p>
          <a:p>
            <a:endParaRPr lang="en-US" sz="987" b="1" dirty="0"/>
          </a:p>
          <a:p>
            <a:endParaRPr lang="en-US" sz="3616" dirty="0"/>
          </a:p>
          <a:p>
            <a:endParaRPr lang="en-US" sz="3616" dirty="0"/>
          </a:p>
          <a:p>
            <a:endParaRPr lang="en-US" sz="3616" dirty="0"/>
          </a:p>
          <a:p>
            <a:endParaRPr lang="en-US" sz="3616" dirty="0"/>
          </a:p>
          <a:p>
            <a:endParaRPr lang="en-US" sz="3616" dirty="0"/>
          </a:p>
          <a:p>
            <a:endParaRPr lang="en-US" sz="3616" dirty="0"/>
          </a:p>
          <a:p>
            <a:endParaRPr lang="en-US" sz="1972" b="1" dirty="0"/>
          </a:p>
          <a:p>
            <a:endParaRPr lang="en-US" sz="3616" b="1" dirty="0"/>
          </a:p>
          <a:p>
            <a:endParaRPr lang="en-US" sz="3616" b="1" dirty="0"/>
          </a:p>
          <a:p>
            <a:endParaRPr lang="en-US" sz="1200" b="1" dirty="0"/>
          </a:p>
          <a:p>
            <a:pPr algn="just"/>
            <a:r>
              <a:rPr lang="en-US" sz="3616" b="1" dirty="0"/>
              <a:t>This plot illustrates conversion factor as a function of sunspot number </a:t>
            </a:r>
            <a:r>
              <a:rPr lang="en-US" sz="3616" dirty="0"/>
              <a:t>where the color of a point corresponds to its SZA range. </a:t>
            </a:r>
            <a:r>
              <a:rPr lang="en-US" sz="3616" b="1" dirty="0"/>
              <a:t>The conversion factor falls between 13 and 17 for most of the data.</a:t>
            </a:r>
            <a:r>
              <a:rPr lang="en-US" sz="3616" dirty="0"/>
              <a:t> However, there are also seasonal effects, as Mars has a non-circular orbit around the Sun, which could lead to bias in the data and have not yet been accounted for.</a:t>
            </a:r>
            <a:endParaRPr lang="en-US" sz="3616" b="1" dirty="0"/>
          </a:p>
          <a:p>
            <a:endParaRPr lang="en-US" sz="1972" b="1" dirty="0"/>
          </a:p>
          <a:p>
            <a:pPr algn="ctr"/>
            <a:r>
              <a:rPr lang="en-US" sz="3616" b="1" dirty="0"/>
              <a:t>Time Series of Overlaid Count Rates (Converted MEX and Original MGS)</a:t>
            </a:r>
            <a:endParaRPr lang="en-US" sz="1972" b="1" dirty="0"/>
          </a:p>
          <a:p>
            <a:endParaRPr lang="en-US" sz="1972" b="1" dirty="0"/>
          </a:p>
          <a:p>
            <a:endParaRPr lang="en-US" sz="1972" b="1" dirty="0"/>
          </a:p>
          <a:p>
            <a:endParaRPr lang="en-US" sz="1972" b="1" dirty="0"/>
          </a:p>
          <a:p>
            <a:endParaRPr lang="en-US" sz="1972" b="1" dirty="0"/>
          </a:p>
          <a:p>
            <a:endParaRPr lang="en-US" sz="3616" b="1" dirty="0"/>
          </a:p>
          <a:p>
            <a:endParaRPr lang="en-US" sz="3616" b="1" dirty="0"/>
          </a:p>
          <a:p>
            <a:endParaRPr lang="en-US" sz="3616" b="1" dirty="0"/>
          </a:p>
          <a:p>
            <a:endParaRPr lang="en-US" sz="3616" b="1" dirty="0"/>
          </a:p>
          <a:p>
            <a:endParaRPr lang="en-US" sz="3616" b="1" dirty="0"/>
          </a:p>
          <a:p>
            <a:endParaRPr lang="en-US" sz="3616" b="1" dirty="0"/>
          </a:p>
          <a:p>
            <a:endParaRPr lang="en-US" sz="1972" b="1" dirty="0"/>
          </a:p>
          <a:p>
            <a:endParaRPr lang="en-US" sz="1972" b="1" dirty="0"/>
          </a:p>
          <a:p>
            <a:pPr algn="just"/>
            <a:r>
              <a:rPr lang="en-US" sz="3616" b="1" dirty="0"/>
              <a:t>Sample flux estimate plot</a:t>
            </a:r>
            <a:r>
              <a:rPr lang="en-US" sz="3616" dirty="0"/>
              <a:t> created using the equation below [1] to translate MEX and MGS count rates of the highest energy channel, </a:t>
            </a:r>
            <a:r>
              <a:rPr lang="en-US" sz="3600" dirty="0"/>
              <a:t>&gt;30 MeV protons and ~2 MeV electrons, to particle flux.</a:t>
            </a:r>
          </a:p>
          <a:p>
            <a:endParaRPr lang="en-US" sz="3600" b="1" dirty="0"/>
          </a:p>
          <a:p>
            <a:endParaRPr lang="en-US" sz="3600" b="1" dirty="0"/>
          </a:p>
          <a:p>
            <a:endParaRPr lang="en-US" sz="2630" b="1" dirty="0"/>
          </a:p>
          <a:p>
            <a:endParaRPr lang="en-US" sz="2630" b="1" dirty="0"/>
          </a:p>
          <a:p>
            <a:endParaRPr lang="en-US" sz="2630" b="1" dirty="0"/>
          </a:p>
          <a:p>
            <a:endParaRPr lang="en-US" sz="2630" b="1" dirty="0"/>
          </a:p>
          <a:p>
            <a:endParaRPr lang="en-US" sz="2630" b="1" dirty="0"/>
          </a:p>
          <a:p>
            <a:endParaRPr lang="en-US" sz="2630" b="1" dirty="0"/>
          </a:p>
          <a:p>
            <a:endParaRPr lang="en-US" sz="2630" b="1" dirty="0"/>
          </a:p>
          <a:p>
            <a:endParaRPr lang="en-US" sz="2630" b="1" dirty="0"/>
          </a:p>
          <a:p>
            <a:endParaRPr lang="en-US" sz="2630" b="1" dirty="0"/>
          </a:p>
          <a:p>
            <a:endParaRPr lang="en-US" sz="2630" b="1" dirty="0"/>
          </a:p>
          <a:p>
            <a:endParaRPr lang="en-US" sz="987" b="1" dirty="0"/>
          </a:p>
          <a:p>
            <a:endParaRPr lang="en-US" sz="987" b="1" dirty="0"/>
          </a:p>
          <a:p>
            <a:endParaRPr lang="en-US" sz="987" b="1" dirty="0"/>
          </a:p>
          <a:p>
            <a:endParaRPr lang="en-US" sz="987" b="1" dirty="0"/>
          </a:p>
          <a:p>
            <a:endParaRPr lang="en-US" sz="987" b="1" dirty="0"/>
          </a:p>
          <a:p>
            <a:endParaRPr lang="en-US" sz="987" b="1" dirty="0"/>
          </a:p>
          <a:p>
            <a:endParaRPr lang="en-US" sz="987" b="1" dirty="0"/>
          </a:p>
        </p:txBody>
      </p:sp>
      <p:sp>
        <p:nvSpPr>
          <p:cNvPr id="16" name="TextBox 15">
            <a:extLst>
              <a:ext uri="{FF2B5EF4-FFF2-40B4-BE49-F238E27FC236}">
                <a16:creationId xmlns:a16="http://schemas.microsoft.com/office/drawing/2014/main" id="{F3BB82C1-4FE2-8D40-B26E-FFC0E8973C4E}"/>
              </a:ext>
            </a:extLst>
          </p:cNvPr>
          <p:cNvSpPr txBox="1"/>
          <p:nvPr/>
        </p:nvSpPr>
        <p:spPr>
          <a:xfrm>
            <a:off x="11455973" y="13425102"/>
            <a:ext cx="5948906" cy="12132680"/>
          </a:xfrm>
          <a:prstGeom prst="rect">
            <a:avLst/>
          </a:prstGeom>
          <a:solidFill>
            <a:schemeClr val="accent5">
              <a:lumMod val="20000"/>
              <a:lumOff val="80000"/>
            </a:schemeClr>
          </a:solidFill>
        </p:spPr>
        <p:txBody>
          <a:bodyPr wrap="square" rtlCol="0">
            <a:spAutoFit/>
          </a:bodyPr>
          <a:lstStyle/>
          <a:p>
            <a:pPr algn="ctr"/>
            <a:r>
              <a:rPr lang="en-US" sz="5261" b="1" dirty="0"/>
              <a:t>Count Rate Dependency on Altitude, SZA, &amp; GZA</a:t>
            </a:r>
          </a:p>
          <a:p>
            <a:pPr algn="just"/>
            <a:r>
              <a:rPr lang="en-US" sz="3616" b="1" dirty="0"/>
              <a:t>SZA (Solar Zenith Angle): </a:t>
            </a:r>
            <a:r>
              <a:rPr lang="en-US" sz="3616" dirty="0"/>
              <a:t>the angle formed between two lines connecting the spacecraft and Sun at Mars. </a:t>
            </a:r>
            <a:endParaRPr lang="en-US" sz="2630" b="1" dirty="0"/>
          </a:p>
          <a:p>
            <a:pPr algn="just"/>
            <a:r>
              <a:rPr lang="en-US" sz="3616" b="1" dirty="0"/>
              <a:t>GZA (Galactic Zenith Angle): </a:t>
            </a:r>
            <a:r>
              <a:rPr lang="en-US" sz="3616" dirty="0"/>
              <a:t>the angle between 2 lines, one connecting the nose of the heliosphere (pictured below) [2] with Mars and another between Mars and the spacecraft.</a:t>
            </a:r>
          </a:p>
          <a:p>
            <a:endParaRPr lang="en-US" sz="3616" dirty="0"/>
          </a:p>
          <a:p>
            <a:endParaRPr lang="en-US" sz="1644" dirty="0"/>
          </a:p>
          <a:p>
            <a:endParaRPr lang="en-US" sz="1644" dirty="0"/>
          </a:p>
          <a:p>
            <a:endParaRPr lang="en-US" sz="1644" dirty="0"/>
          </a:p>
          <a:p>
            <a:endParaRPr lang="en-US" sz="1644" dirty="0"/>
          </a:p>
          <a:p>
            <a:endParaRPr lang="en-US" sz="1644" dirty="0"/>
          </a:p>
          <a:p>
            <a:endParaRPr lang="en-US" sz="3616" dirty="0"/>
          </a:p>
          <a:p>
            <a:endParaRPr lang="en-US" sz="3616" dirty="0"/>
          </a:p>
          <a:p>
            <a:endParaRPr lang="en-US" sz="3616" dirty="0"/>
          </a:p>
        </p:txBody>
      </p:sp>
      <p:sp>
        <p:nvSpPr>
          <p:cNvPr id="20" name="TextBox 19">
            <a:extLst>
              <a:ext uri="{FF2B5EF4-FFF2-40B4-BE49-F238E27FC236}">
                <a16:creationId xmlns:a16="http://schemas.microsoft.com/office/drawing/2014/main" id="{FE44943D-0473-3E47-9D41-50121253293E}"/>
              </a:ext>
            </a:extLst>
          </p:cNvPr>
          <p:cNvSpPr txBox="1"/>
          <p:nvPr/>
        </p:nvSpPr>
        <p:spPr>
          <a:xfrm>
            <a:off x="17404879" y="13460271"/>
            <a:ext cx="15301114" cy="12046631"/>
          </a:xfrm>
          <a:prstGeom prst="rect">
            <a:avLst/>
          </a:prstGeom>
          <a:solidFill>
            <a:schemeClr val="accent5">
              <a:lumMod val="40000"/>
              <a:lumOff val="60000"/>
              <a:alpha val="52000"/>
            </a:schemeClr>
          </a:solidFill>
        </p:spPr>
        <p:txBody>
          <a:bodyPr wrap="square" rtlCol="0">
            <a:spAutoFit/>
          </a:bodyPr>
          <a:lstStyle/>
          <a:p>
            <a:r>
              <a:rPr lang="en-US" sz="3616" b="1" dirty="0"/>
              <a:t>									SZA and GZA:</a:t>
            </a:r>
          </a:p>
          <a:p>
            <a:r>
              <a:rPr lang="en-US" sz="3200" b="1" dirty="0"/>
              <a:t>                          MGS                                                  MEX</a:t>
            </a:r>
          </a:p>
          <a:p>
            <a:endParaRPr lang="en-US" sz="3616" b="1" dirty="0"/>
          </a:p>
          <a:p>
            <a:endParaRPr lang="en-US" sz="3616" b="1" dirty="0"/>
          </a:p>
          <a:p>
            <a:endParaRPr lang="en-US" sz="3616" b="1" dirty="0"/>
          </a:p>
          <a:p>
            <a:endParaRPr lang="en-US" sz="3616" b="1" dirty="0"/>
          </a:p>
          <a:p>
            <a:endParaRPr lang="en-US" sz="3616" b="1" dirty="0"/>
          </a:p>
          <a:p>
            <a:endParaRPr lang="en-US" sz="3616" b="1" dirty="0"/>
          </a:p>
          <a:p>
            <a:endParaRPr lang="en-US" sz="3616" dirty="0"/>
          </a:p>
          <a:p>
            <a:endParaRPr lang="en-US" sz="1644" b="1" dirty="0"/>
          </a:p>
          <a:p>
            <a:endParaRPr lang="en-US" sz="3000" dirty="0"/>
          </a:p>
          <a:p>
            <a:endParaRPr lang="en-US" sz="3000" dirty="0"/>
          </a:p>
          <a:p>
            <a:endParaRPr lang="en-US" sz="3000" dirty="0"/>
          </a:p>
          <a:p>
            <a:r>
              <a:rPr lang="en-US" sz="3600" b="1" dirty="0"/>
              <a:t>		   Altitude:</a:t>
            </a:r>
          </a:p>
          <a:p>
            <a:endParaRPr lang="en-US" sz="3000" dirty="0"/>
          </a:p>
          <a:p>
            <a:endParaRPr lang="en-US" sz="3000" dirty="0"/>
          </a:p>
          <a:p>
            <a:endParaRPr lang="en-US" sz="3616" dirty="0"/>
          </a:p>
          <a:p>
            <a:endParaRPr lang="en-US" sz="3616" dirty="0"/>
          </a:p>
          <a:p>
            <a:endParaRPr lang="en-US" sz="3616" dirty="0"/>
          </a:p>
          <a:p>
            <a:endParaRPr lang="en-US" sz="3616" dirty="0"/>
          </a:p>
          <a:p>
            <a:endParaRPr lang="en-US" sz="3616" dirty="0"/>
          </a:p>
          <a:p>
            <a:endParaRPr lang="en-US" sz="3616" dirty="0"/>
          </a:p>
          <a:p>
            <a:endParaRPr lang="en-US" sz="3616" dirty="0"/>
          </a:p>
        </p:txBody>
      </p:sp>
      <p:pic>
        <p:nvPicPr>
          <p:cNvPr id="21" name="Picture 20" descr="A picture containing text, accessory&#10;&#10;Description automatically generated">
            <a:extLst>
              <a:ext uri="{FF2B5EF4-FFF2-40B4-BE49-F238E27FC236}">
                <a16:creationId xmlns:a16="http://schemas.microsoft.com/office/drawing/2014/main" id="{EF967956-B699-324B-BA18-51860D72F977}"/>
              </a:ext>
            </a:extLst>
          </p:cNvPr>
          <p:cNvPicPr>
            <a:picLocks noChangeAspect="1"/>
          </p:cNvPicPr>
          <p:nvPr/>
        </p:nvPicPr>
        <p:blipFill>
          <a:blip r:embed="rId5"/>
          <a:stretch>
            <a:fillRect/>
          </a:stretch>
        </p:blipFill>
        <p:spPr>
          <a:xfrm>
            <a:off x="11778458" y="22174878"/>
            <a:ext cx="5303937" cy="3013603"/>
          </a:xfrm>
          <a:prstGeom prst="rect">
            <a:avLst/>
          </a:prstGeom>
        </p:spPr>
      </p:pic>
      <p:pic>
        <p:nvPicPr>
          <p:cNvPr id="9" name="Picture 8" descr="Table&#10;&#10;Description automatically generated">
            <a:extLst>
              <a:ext uri="{FF2B5EF4-FFF2-40B4-BE49-F238E27FC236}">
                <a16:creationId xmlns:a16="http://schemas.microsoft.com/office/drawing/2014/main" id="{034D33AE-6E04-6345-8F7A-9DB5E3F25E6F}"/>
              </a:ext>
            </a:extLst>
          </p:cNvPr>
          <p:cNvPicPr>
            <a:picLocks noChangeAspect="1"/>
          </p:cNvPicPr>
          <p:nvPr/>
        </p:nvPicPr>
        <p:blipFill>
          <a:blip r:embed="rId6"/>
          <a:stretch>
            <a:fillRect/>
          </a:stretch>
        </p:blipFill>
        <p:spPr>
          <a:xfrm>
            <a:off x="21831913" y="10930742"/>
            <a:ext cx="10411685" cy="1735281"/>
          </a:xfrm>
          <a:prstGeom prst="rect">
            <a:avLst/>
          </a:prstGeom>
        </p:spPr>
      </p:pic>
      <p:pic>
        <p:nvPicPr>
          <p:cNvPr id="35" name="Picture 34" descr="Chart&#10;&#10;Description automatically generated">
            <a:extLst>
              <a:ext uri="{FF2B5EF4-FFF2-40B4-BE49-F238E27FC236}">
                <a16:creationId xmlns:a16="http://schemas.microsoft.com/office/drawing/2014/main" id="{5EF9DC91-44F4-3F4B-AA7B-8F7CC72605BE}"/>
              </a:ext>
            </a:extLst>
          </p:cNvPr>
          <p:cNvPicPr>
            <a:picLocks noChangeAspect="1"/>
          </p:cNvPicPr>
          <p:nvPr/>
        </p:nvPicPr>
        <p:blipFill>
          <a:blip r:embed="rId7"/>
          <a:stretch>
            <a:fillRect/>
          </a:stretch>
        </p:blipFill>
        <p:spPr>
          <a:xfrm>
            <a:off x="11980742" y="8853583"/>
            <a:ext cx="8026462" cy="3895461"/>
          </a:xfrm>
          <a:prstGeom prst="rect">
            <a:avLst/>
          </a:prstGeom>
        </p:spPr>
      </p:pic>
      <p:pic>
        <p:nvPicPr>
          <p:cNvPr id="1034" name="Picture 1033" descr="Chart, histogram, scatter chart&#10;&#10;Description automatically generated">
            <a:extLst>
              <a:ext uri="{FF2B5EF4-FFF2-40B4-BE49-F238E27FC236}">
                <a16:creationId xmlns:a16="http://schemas.microsoft.com/office/drawing/2014/main" id="{0DE54DC5-7B3A-D446-B245-AE361AFBB449}"/>
              </a:ext>
            </a:extLst>
          </p:cNvPr>
          <p:cNvPicPr>
            <a:picLocks noChangeAspect="1"/>
          </p:cNvPicPr>
          <p:nvPr/>
        </p:nvPicPr>
        <p:blipFill>
          <a:blip r:embed="rId8"/>
          <a:stretch>
            <a:fillRect/>
          </a:stretch>
        </p:blipFill>
        <p:spPr>
          <a:xfrm>
            <a:off x="23359521" y="14524089"/>
            <a:ext cx="4655875" cy="3405687"/>
          </a:xfrm>
          <a:prstGeom prst="rect">
            <a:avLst/>
          </a:prstGeom>
        </p:spPr>
      </p:pic>
      <p:pic>
        <p:nvPicPr>
          <p:cNvPr id="1052" name="Picture 1051" descr="Chart, histogram&#10;&#10;Description automatically generated">
            <a:extLst>
              <a:ext uri="{FF2B5EF4-FFF2-40B4-BE49-F238E27FC236}">
                <a16:creationId xmlns:a16="http://schemas.microsoft.com/office/drawing/2014/main" id="{53AFCEB5-D8B4-3343-9AFC-42279DB7EA1A}"/>
              </a:ext>
            </a:extLst>
          </p:cNvPr>
          <p:cNvPicPr>
            <a:picLocks noChangeAspect="1"/>
          </p:cNvPicPr>
          <p:nvPr/>
        </p:nvPicPr>
        <p:blipFill>
          <a:blip r:embed="rId9"/>
          <a:stretch>
            <a:fillRect/>
          </a:stretch>
        </p:blipFill>
        <p:spPr>
          <a:xfrm>
            <a:off x="21978891" y="20770791"/>
            <a:ext cx="5029199" cy="4221184"/>
          </a:xfrm>
          <a:prstGeom prst="rect">
            <a:avLst/>
          </a:prstGeom>
        </p:spPr>
      </p:pic>
      <p:pic>
        <p:nvPicPr>
          <p:cNvPr id="1054" name="Picture 1053" descr="Chart, waterfall chart&#10;&#10;Description automatically generated">
            <a:extLst>
              <a:ext uri="{FF2B5EF4-FFF2-40B4-BE49-F238E27FC236}">
                <a16:creationId xmlns:a16="http://schemas.microsoft.com/office/drawing/2014/main" id="{21BDC99A-CBFB-5943-9EC6-CB313399FA77}"/>
              </a:ext>
            </a:extLst>
          </p:cNvPr>
          <p:cNvPicPr>
            <a:picLocks noChangeAspect="1"/>
          </p:cNvPicPr>
          <p:nvPr/>
        </p:nvPicPr>
        <p:blipFill>
          <a:blip r:embed="rId10"/>
          <a:stretch>
            <a:fillRect/>
          </a:stretch>
        </p:blipFill>
        <p:spPr>
          <a:xfrm>
            <a:off x="27320137" y="20770791"/>
            <a:ext cx="5029198" cy="4124765"/>
          </a:xfrm>
          <a:prstGeom prst="rect">
            <a:avLst/>
          </a:prstGeom>
        </p:spPr>
      </p:pic>
      <p:sp>
        <p:nvSpPr>
          <p:cNvPr id="105" name="TextBox 104">
            <a:extLst>
              <a:ext uri="{FF2B5EF4-FFF2-40B4-BE49-F238E27FC236}">
                <a16:creationId xmlns:a16="http://schemas.microsoft.com/office/drawing/2014/main" id="{4CBE5F81-056B-EA43-BE33-7E9F8C7E3CAB}"/>
              </a:ext>
            </a:extLst>
          </p:cNvPr>
          <p:cNvSpPr txBox="1"/>
          <p:nvPr/>
        </p:nvSpPr>
        <p:spPr>
          <a:xfrm>
            <a:off x="26515074" y="25954362"/>
            <a:ext cx="6215397" cy="6224333"/>
          </a:xfrm>
          <a:prstGeom prst="rect">
            <a:avLst/>
          </a:prstGeom>
          <a:solidFill>
            <a:schemeClr val="accent5">
              <a:lumMod val="20000"/>
              <a:lumOff val="80000"/>
            </a:schemeClr>
          </a:solidFill>
        </p:spPr>
        <p:txBody>
          <a:bodyPr wrap="square" rtlCol="0">
            <a:spAutoFit/>
          </a:bodyPr>
          <a:lstStyle/>
          <a:p>
            <a:pPr algn="ctr"/>
            <a:r>
              <a:rPr lang="en-US" sz="5260" b="1" dirty="0"/>
              <a:t>References</a:t>
            </a:r>
            <a:endParaRPr lang="en-US" sz="5260" dirty="0"/>
          </a:p>
          <a:p>
            <a:r>
              <a:rPr lang="en-US" sz="2800" dirty="0"/>
              <a:t>[1] </a:t>
            </a:r>
            <a:r>
              <a:rPr lang="en-US" sz="2800" dirty="0" err="1"/>
              <a:t>Delory</a:t>
            </a:r>
            <a:r>
              <a:rPr lang="en-US" sz="2800" dirty="0"/>
              <a:t>, G. T., et al. (2012), Energetic particles detected by the electron reflectometer instrument on the mars global surveyor, 1999-2006, </a:t>
            </a:r>
            <a:r>
              <a:rPr lang="en-US" sz="2800" i="1" dirty="0"/>
              <a:t>Space Weather</a:t>
            </a:r>
            <a:r>
              <a:rPr lang="en-US" sz="2800" dirty="0"/>
              <a:t>, </a:t>
            </a:r>
            <a:r>
              <a:rPr lang="en-US" sz="2800" i="1" dirty="0"/>
              <a:t>10</a:t>
            </a:r>
            <a:r>
              <a:rPr lang="en-US" sz="2800" dirty="0"/>
              <a:t>(6), doi:10.1029/2012sw000781 </a:t>
            </a:r>
          </a:p>
          <a:p>
            <a:r>
              <a:rPr lang="en-US" sz="2800" dirty="0"/>
              <a:t>[2] McComas, D. J., et al. (2009), Global observations of the interstellar interaction from the Interstellar Boundary Explorer (IBEX), </a:t>
            </a:r>
            <a:r>
              <a:rPr lang="en-US" sz="2800" i="1" dirty="0"/>
              <a:t>Science</a:t>
            </a:r>
            <a:r>
              <a:rPr lang="en-US" sz="2800" dirty="0"/>
              <a:t>, </a:t>
            </a:r>
            <a:r>
              <a:rPr lang="en-US" sz="2800" i="1" dirty="0"/>
              <a:t>326</a:t>
            </a:r>
            <a:r>
              <a:rPr lang="en-US" sz="2800" dirty="0"/>
              <a:t>(5955), 959–962, doi:10.1126/science.1180906 </a:t>
            </a:r>
          </a:p>
          <a:p>
            <a:endParaRPr lang="en-US" sz="987" b="1" dirty="0"/>
          </a:p>
        </p:txBody>
      </p:sp>
      <p:cxnSp>
        <p:nvCxnSpPr>
          <p:cNvPr id="1058" name="Straight Arrow Connector 1057">
            <a:extLst>
              <a:ext uri="{FF2B5EF4-FFF2-40B4-BE49-F238E27FC236}">
                <a16:creationId xmlns:a16="http://schemas.microsoft.com/office/drawing/2014/main" id="{32EFA1AB-A371-E046-A5C3-88994D5931CC}"/>
              </a:ext>
            </a:extLst>
          </p:cNvPr>
          <p:cNvCxnSpPr/>
          <p:nvPr/>
        </p:nvCxnSpPr>
        <p:spPr>
          <a:xfrm flipH="1">
            <a:off x="14156664" y="9777900"/>
            <a:ext cx="386569" cy="173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59" name="TextBox 1058">
            <a:extLst>
              <a:ext uri="{FF2B5EF4-FFF2-40B4-BE49-F238E27FC236}">
                <a16:creationId xmlns:a16="http://schemas.microsoft.com/office/drawing/2014/main" id="{4C867C7D-71EB-DF4D-A155-5AA5892E2681}"/>
              </a:ext>
            </a:extLst>
          </p:cNvPr>
          <p:cNvSpPr txBox="1"/>
          <p:nvPr/>
        </p:nvSpPr>
        <p:spPr>
          <a:xfrm>
            <a:off x="14494453" y="9613253"/>
            <a:ext cx="728487" cy="338554"/>
          </a:xfrm>
          <a:prstGeom prst="rect">
            <a:avLst/>
          </a:prstGeom>
          <a:noFill/>
        </p:spPr>
        <p:txBody>
          <a:bodyPr wrap="square" rtlCol="0">
            <a:spAutoFit/>
          </a:bodyPr>
          <a:lstStyle/>
          <a:p>
            <a:r>
              <a:rPr lang="en-US" sz="800" dirty="0"/>
              <a:t>Peaks are SEP events</a:t>
            </a:r>
          </a:p>
        </p:txBody>
      </p:sp>
      <p:sp>
        <p:nvSpPr>
          <p:cNvPr id="110" name="TextBox 109">
            <a:extLst>
              <a:ext uri="{FF2B5EF4-FFF2-40B4-BE49-F238E27FC236}">
                <a16:creationId xmlns:a16="http://schemas.microsoft.com/office/drawing/2014/main" id="{A006D594-22DC-344F-8D9F-9BE3CE34BAA0}"/>
              </a:ext>
            </a:extLst>
          </p:cNvPr>
          <p:cNvSpPr txBox="1"/>
          <p:nvPr/>
        </p:nvSpPr>
        <p:spPr>
          <a:xfrm>
            <a:off x="697813" y="26339530"/>
            <a:ext cx="16055431" cy="5872505"/>
          </a:xfrm>
          <a:prstGeom prst="rect">
            <a:avLst/>
          </a:prstGeom>
          <a:solidFill>
            <a:schemeClr val="accent5">
              <a:lumMod val="40000"/>
              <a:lumOff val="60000"/>
            </a:schemeClr>
          </a:solidFill>
          <a:ln>
            <a:noFill/>
          </a:ln>
        </p:spPr>
        <p:txBody>
          <a:bodyPr wrap="square" rtlCol="0">
            <a:spAutoFit/>
          </a:bodyPr>
          <a:lstStyle/>
          <a:p>
            <a:pPr algn="ctr"/>
            <a:r>
              <a:rPr lang="en-US" sz="5261" b="1" dirty="0"/>
              <a:t>Conclusion</a:t>
            </a:r>
            <a:endParaRPr lang="en-US" sz="3616" dirty="0"/>
          </a:p>
          <a:p>
            <a:pPr marL="571500" indent="-571500" algn="just">
              <a:buFont typeface="Arial" panose="020B0604020202020204" pitchFamily="34" charset="0"/>
              <a:buChar char="•"/>
            </a:pPr>
            <a:r>
              <a:rPr lang="en-US" sz="3600" dirty="0"/>
              <a:t>The instruments on MEX and MGS that measure(d) highly energetic charged particles register the same events but have different sensitivities to them.</a:t>
            </a:r>
          </a:p>
          <a:p>
            <a:pPr marL="571500" indent="-571500" algn="just">
              <a:buFont typeface="Arial" panose="020B0604020202020204" pitchFamily="34" charset="0"/>
              <a:buChar char="•"/>
            </a:pPr>
            <a:r>
              <a:rPr lang="en-US" sz="3600" dirty="0"/>
              <a:t>These count rates are dependent on SZA, GZA, and sunspot number, but not altitude once sky blockage has been accounted for. Using this, we can calculate conversion factors for translating between the two instruments.</a:t>
            </a:r>
          </a:p>
          <a:p>
            <a:pPr marL="571500" indent="-571500" algn="just">
              <a:buFont typeface="Arial" panose="020B0604020202020204" pitchFamily="34" charset="0"/>
              <a:buChar char="•"/>
            </a:pPr>
            <a:r>
              <a:rPr lang="en-US" sz="3600" dirty="0"/>
              <a:t>By putting both datasets in terms of the MGS instrument, we may then use the equation delineated in the </a:t>
            </a:r>
            <a:r>
              <a:rPr lang="en-US" sz="3600" dirty="0" err="1"/>
              <a:t>Delory</a:t>
            </a:r>
            <a:r>
              <a:rPr lang="en-US" sz="3600" dirty="0"/>
              <a:t> paper [1] to convert from high energy count rates to flux, which yields a non-event time background of ~0.25 protons/cm</a:t>
            </a:r>
            <a:r>
              <a:rPr lang="en-US" sz="3600" baseline="30000" dirty="0"/>
              <a:t>2</a:t>
            </a:r>
            <a:r>
              <a:rPr lang="en-US" sz="3600" dirty="0"/>
              <a:t>/s/sr.</a:t>
            </a:r>
          </a:p>
          <a:p>
            <a:pPr marL="571500" indent="-571500" algn="just">
              <a:buFont typeface="Arial" panose="020B0604020202020204" pitchFamily="34" charset="0"/>
              <a:buChar char="•"/>
            </a:pPr>
            <a:endParaRPr lang="en-US" sz="500" dirty="0"/>
          </a:p>
          <a:p>
            <a:pPr marL="571500" indent="-571500" algn="just">
              <a:buFont typeface="Arial" panose="020B0604020202020204" pitchFamily="34" charset="0"/>
              <a:buChar char="•"/>
            </a:pPr>
            <a:endParaRPr lang="en-US" sz="500" dirty="0"/>
          </a:p>
          <a:p>
            <a:pPr marL="571500" indent="-571500" algn="just">
              <a:buFont typeface="Arial" panose="020B0604020202020204" pitchFamily="34" charset="0"/>
              <a:buChar char="•"/>
            </a:pPr>
            <a:endParaRPr lang="en-US" sz="500" dirty="0"/>
          </a:p>
          <a:p>
            <a:endParaRPr lang="en-US" sz="500" dirty="0"/>
          </a:p>
          <a:p>
            <a:endParaRPr lang="en-US" sz="500" dirty="0"/>
          </a:p>
          <a:p>
            <a:endParaRPr lang="en-US" sz="500" dirty="0"/>
          </a:p>
          <a:p>
            <a:pPr marL="571500" indent="-571500">
              <a:buFont typeface="Arial" panose="020B0604020202020204" pitchFamily="34" charset="0"/>
              <a:buChar char="•"/>
            </a:pPr>
            <a:endParaRPr lang="en-US" sz="500" dirty="0"/>
          </a:p>
        </p:txBody>
      </p:sp>
      <p:pic>
        <p:nvPicPr>
          <p:cNvPr id="1061" name="Picture 1060" descr="Chart&#10;&#10;Description automatically generated">
            <a:extLst>
              <a:ext uri="{FF2B5EF4-FFF2-40B4-BE49-F238E27FC236}">
                <a16:creationId xmlns:a16="http://schemas.microsoft.com/office/drawing/2014/main" id="{C46EACE0-2AC2-7140-B633-FE865801AC76}"/>
              </a:ext>
            </a:extLst>
          </p:cNvPr>
          <p:cNvPicPr>
            <a:picLocks noChangeAspect="1"/>
          </p:cNvPicPr>
          <p:nvPr/>
        </p:nvPicPr>
        <p:blipFill>
          <a:blip r:embed="rId11"/>
          <a:stretch>
            <a:fillRect/>
          </a:stretch>
        </p:blipFill>
        <p:spPr>
          <a:xfrm>
            <a:off x="18090177" y="14502876"/>
            <a:ext cx="4655875" cy="3491907"/>
          </a:xfrm>
          <a:prstGeom prst="rect">
            <a:avLst/>
          </a:prstGeom>
        </p:spPr>
      </p:pic>
      <p:sp>
        <p:nvSpPr>
          <p:cNvPr id="1062" name="TextBox 1061">
            <a:extLst>
              <a:ext uri="{FF2B5EF4-FFF2-40B4-BE49-F238E27FC236}">
                <a16:creationId xmlns:a16="http://schemas.microsoft.com/office/drawing/2014/main" id="{9A9BF348-4660-1C4E-AF45-598C5ECED7EC}"/>
              </a:ext>
            </a:extLst>
          </p:cNvPr>
          <p:cNvSpPr txBox="1"/>
          <p:nvPr/>
        </p:nvSpPr>
        <p:spPr>
          <a:xfrm>
            <a:off x="28225512" y="13756809"/>
            <a:ext cx="4181953" cy="4401205"/>
          </a:xfrm>
          <a:prstGeom prst="rect">
            <a:avLst/>
          </a:prstGeom>
          <a:noFill/>
        </p:spPr>
        <p:txBody>
          <a:bodyPr wrap="square" rtlCol="0">
            <a:spAutoFit/>
          </a:bodyPr>
          <a:lstStyle/>
          <a:p>
            <a:pPr algn="just"/>
            <a:r>
              <a:rPr lang="en-US" sz="3400" dirty="0"/>
              <a:t>The MGS two-dimensional GZA vs SZA map shows that </a:t>
            </a:r>
            <a:r>
              <a:rPr lang="en-US" sz="3400" b="1" dirty="0"/>
              <a:t>higher count rates occur on Mars solar and galactic nightside </a:t>
            </a:r>
            <a:r>
              <a:rPr lang="en-US" sz="3400" dirty="0"/>
              <a:t>(from the tail of the heliosphere). </a:t>
            </a:r>
          </a:p>
        </p:txBody>
      </p:sp>
      <p:sp>
        <p:nvSpPr>
          <p:cNvPr id="1063" name="TextBox 1062">
            <a:extLst>
              <a:ext uri="{FF2B5EF4-FFF2-40B4-BE49-F238E27FC236}">
                <a16:creationId xmlns:a16="http://schemas.microsoft.com/office/drawing/2014/main" id="{1FEFE3B4-9F21-5B4B-9BA3-BD5868675829}"/>
              </a:ext>
            </a:extLst>
          </p:cNvPr>
          <p:cNvSpPr txBox="1"/>
          <p:nvPr/>
        </p:nvSpPr>
        <p:spPr>
          <a:xfrm>
            <a:off x="17637865" y="20554546"/>
            <a:ext cx="3996295" cy="4939814"/>
          </a:xfrm>
          <a:prstGeom prst="rect">
            <a:avLst/>
          </a:prstGeom>
          <a:noFill/>
        </p:spPr>
        <p:txBody>
          <a:bodyPr wrap="square" rtlCol="0">
            <a:spAutoFit/>
          </a:bodyPr>
          <a:lstStyle/>
          <a:p>
            <a:pPr algn="just"/>
            <a:r>
              <a:rPr lang="en-US" sz="3500" dirty="0"/>
              <a:t>The graphs on the right highlight the SZA  dependence and show that there is no correlation between altitude and count rate once  sky blockage has been accounted for.</a:t>
            </a:r>
          </a:p>
        </p:txBody>
      </p:sp>
      <p:pic>
        <p:nvPicPr>
          <p:cNvPr id="1067" name="Picture 1066" descr="Chart, scatter chart&#10;&#10;Description automatically generated">
            <a:extLst>
              <a:ext uri="{FF2B5EF4-FFF2-40B4-BE49-F238E27FC236}">
                <a16:creationId xmlns:a16="http://schemas.microsoft.com/office/drawing/2014/main" id="{67936FC9-3507-F348-8066-BCFE14DDBACF}"/>
              </a:ext>
            </a:extLst>
          </p:cNvPr>
          <p:cNvPicPr>
            <a:picLocks noChangeAspect="1"/>
          </p:cNvPicPr>
          <p:nvPr/>
        </p:nvPicPr>
        <p:blipFill>
          <a:blip r:embed="rId12"/>
          <a:stretch>
            <a:fillRect/>
          </a:stretch>
        </p:blipFill>
        <p:spPr>
          <a:xfrm>
            <a:off x="33836810" y="27246771"/>
            <a:ext cx="8981859" cy="4294533"/>
          </a:xfrm>
          <a:prstGeom prst="rect">
            <a:avLst/>
          </a:prstGeom>
        </p:spPr>
      </p:pic>
      <p:pic>
        <p:nvPicPr>
          <p:cNvPr id="1074" name="Picture 1073" descr="Chart&#10;&#10;Description automatically generated">
            <a:extLst>
              <a:ext uri="{FF2B5EF4-FFF2-40B4-BE49-F238E27FC236}">
                <a16:creationId xmlns:a16="http://schemas.microsoft.com/office/drawing/2014/main" id="{1A1A5EF5-8312-D046-B5AC-C9DE034E3AA2}"/>
              </a:ext>
            </a:extLst>
          </p:cNvPr>
          <p:cNvPicPr>
            <a:picLocks noChangeAspect="1"/>
          </p:cNvPicPr>
          <p:nvPr/>
        </p:nvPicPr>
        <p:blipFill>
          <a:blip r:embed="rId13"/>
          <a:stretch>
            <a:fillRect/>
          </a:stretch>
        </p:blipFill>
        <p:spPr>
          <a:xfrm>
            <a:off x="33859611" y="18059360"/>
            <a:ext cx="8576548" cy="4660645"/>
          </a:xfrm>
          <a:prstGeom prst="rect">
            <a:avLst/>
          </a:prstGeom>
        </p:spPr>
      </p:pic>
      <p:pic>
        <p:nvPicPr>
          <p:cNvPr id="1085" name="Picture 1084" descr="Chart, scatter chart&#10;&#10;Description automatically generated">
            <a:extLst>
              <a:ext uri="{FF2B5EF4-FFF2-40B4-BE49-F238E27FC236}">
                <a16:creationId xmlns:a16="http://schemas.microsoft.com/office/drawing/2014/main" id="{05318C7D-3AA6-2A42-8769-76EE83658056}"/>
              </a:ext>
            </a:extLst>
          </p:cNvPr>
          <p:cNvPicPr>
            <a:picLocks noChangeAspect="1"/>
          </p:cNvPicPr>
          <p:nvPr/>
        </p:nvPicPr>
        <p:blipFill>
          <a:blip r:embed="rId14"/>
          <a:stretch>
            <a:fillRect/>
          </a:stretch>
        </p:blipFill>
        <p:spPr>
          <a:xfrm>
            <a:off x="34099975" y="7038067"/>
            <a:ext cx="8095821" cy="4810069"/>
          </a:xfrm>
          <a:prstGeom prst="rect">
            <a:avLst/>
          </a:prstGeom>
        </p:spPr>
      </p:pic>
      <p:pic>
        <p:nvPicPr>
          <p:cNvPr id="1087" name="Picture 1086">
            <a:extLst>
              <a:ext uri="{FF2B5EF4-FFF2-40B4-BE49-F238E27FC236}">
                <a16:creationId xmlns:a16="http://schemas.microsoft.com/office/drawing/2014/main" id="{2815FE2A-C12B-2443-92FE-9D0E2167B797}"/>
              </a:ext>
            </a:extLst>
          </p:cNvPr>
          <p:cNvPicPr>
            <a:picLocks noChangeAspect="1"/>
          </p:cNvPicPr>
          <p:nvPr/>
        </p:nvPicPr>
        <p:blipFill>
          <a:blip r:embed="rId15"/>
          <a:stretch>
            <a:fillRect/>
          </a:stretch>
        </p:blipFill>
        <p:spPr>
          <a:xfrm>
            <a:off x="34006428" y="26018638"/>
            <a:ext cx="8282914" cy="569205"/>
          </a:xfrm>
          <a:prstGeom prst="rect">
            <a:avLst/>
          </a:prstGeom>
        </p:spPr>
      </p:pic>
      <p:sp>
        <p:nvSpPr>
          <p:cNvPr id="30" name="TextBox 29">
            <a:extLst>
              <a:ext uri="{FF2B5EF4-FFF2-40B4-BE49-F238E27FC236}">
                <a16:creationId xmlns:a16="http://schemas.microsoft.com/office/drawing/2014/main" id="{AD29B704-9D2C-C04D-B764-4A8BAFBD5252}"/>
              </a:ext>
            </a:extLst>
          </p:cNvPr>
          <p:cNvSpPr txBox="1"/>
          <p:nvPr/>
        </p:nvSpPr>
        <p:spPr>
          <a:xfrm>
            <a:off x="17098907" y="26322307"/>
            <a:ext cx="9070505" cy="5887894"/>
          </a:xfrm>
          <a:prstGeom prst="rect">
            <a:avLst/>
          </a:prstGeom>
          <a:solidFill>
            <a:schemeClr val="accent5">
              <a:lumMod val="20000"/>
              <a:lumOff val="80000"/>
            </a:schemeClr>
          </a:solidFill>
        </p:spPr>
        <p:txBody>
          <a:bodyPr wrap="square" rtlCol="0">
            <a:spAutoFit/>
          </a:bodyPr>
          <a:lstStyle/>
          <a:p>
            <a:pPr algn="ctr"/>
            <a:r>
              <a:rPr lang="en-US" sz="5261" b="1" dirty="0"/>
              <a:t>Next Steps</a:t>
            </a:r>
            <a:endParaRPr lang="en-US" sz="3616" dirty="0"/>
          </a:p>
          <a:p>
            <a:pPr algn="just"/>
            <a:r>
              <a:rPr lang="en-US" sz="3600" dirty="0"/>
              <a:t>Some next steps to be considered are the inclusion of seasonal effects in the sunspot data to eliminate any lurking variables. Additionally, comparing the converted MEX and original MGS count rates to each other through calculating their binned averages and standard deviations would allow us to see how well the datasets match each other, and if there are other variables that need to be considered.</a:t>
            </a:r>
            <a:endParaRPr lang="en-US" sz="987" dirty="0"/>
          </a:p>
        </p:txBody>
      </p:sp>
      <p:sp>
        <p:nvSpPr>
          <p:cNvPr id="2" name="TextBox 1">
            <a:extLst>
              <a:ext uri="{FF2B5EF4-FFF2-40B4-BE49-F238E27FC236}">
                <a16:creationId xmlns:a16="http://schemas.microsoft.com/office/drawing/2014/main" id="{60DF9969-F870-1B42-8C50-51C2E01B4D84}"/>
              </a:ext>
            </a:extLst>
          </p:cNvPr>
          <p:cNvSpPr txBox="1"/>
          <p:nvPr/>
        </p:nvSpPr>
        <p:spPr>
          <a:xfrm>
            <a:off x="19627291" y="17974232"/>
            <a:ext cx="13078702" cy="2185214"/>
          </a:xfrm>
          <a:prstGeom prst="rect">
            <a:avLst/>
          </a:prstGeom>
          <a:noFill/>
        </p:spPr>
        <p:txBody>
          <a:bodyPr wrap="square" rtlCol="0">
            <a:spAutoFit/>
          </a:bodyPr>
          <a:lstStyle/>
          <a:p>
            <a:pPr algn="just"/>
            <a:r>
              <a:rPr lang="en-US" sz="3400" dirty="0"/>
              <a:t>The SZA dependence means that high-energy particle flux generally comes more from the direction away from the Sun, while the GZA dependence indicates that the stronger magnetic field at the nose of the heliosphere deflects more particles, leading to higher fluxes from the tail.</a:t>
            </a:r>
          </a:p>
        </p:txBody>
      </p:sp>
      <p:pic>
        <p:nvPicPr>
          <p:cNvPr id="11" name="Picture 10">
            <a:extLst>
              <a:ext uri="{FF2B5EF4-FFF2-40B4-BE49-F238E27FC236}">
                <a16:creationId xmlns:a16="http://schemas.microsoft.com/office/drawing/2014/main" id="{45AD2CB6-9BA7-D844-B804-1D8E7CCB8B95}"/>
              </a:ext>
            </a:extLst>
          </p:cNvPr>
          <p:cNvPicPr>
            <a:picLocks noChangeAspect="1"/>
          </p:cNvPicPr>
          <p:nvPr/>
        </p:nvPicPr>
        <p:blipFill>
          <a:blip r:embed="rId16"/>
          <a:stretch>
            <a:fillRect/>
          </a:stretch>
        </p:blipFill>
        <p:spPr>
          <a:xfrm rot="5400000">
            <a:off x="33254866" y="29140070"/>
            <a:ext cx="1568091" cy="404204"/>
          </a:xfrm>
          <a:prstGeom prst="rect">
            <a:avLst/>
          </a:prstGeom>
        </p:spPr>
      </p:pic>
      <p:sp>
        <p:nvSpPr>
          <p:cNvPr id="3" name="TextBox 2">
            <a:extLst>
              <a:ext uri="{FF2B5EF4-FFF2-40B4-BE49-F238E27FC236}">
                <a16:creationId xmlns:a16="http://schemas.microsoft.com/office/drawing/2014/main" id="{904089FA-FDDC-2542-9F5D-DC6272F315CA}"/>
              </a:ext>
            </a:extLst>
          </p:cNvPr>
          <p:cNvSpPr txBox="1"/>
          <p:nvPr/>
        </p:nvSpPr>
        <p:spPr>
          <a:xfrm rot="16200000">
            <a:off x="32913390" y="28853963"/>
            <a:ext cx="2527082" cy="646331"/>
          </a:xfrm>
          <a:prstGeom prst="rect">
            <a:avLst/>
          </a:prstGeom>
          <a:noFill/>
        </p:spPr>
        <p:txBody>
          <a:bodyPr wrap="square" rtlCol="0">
            <a:spAutoFit/>
          </a:bodyPr>
          <a:lstStyle/>
          <a:p>
            <a:r>
              <a:rPr lang="en-US" b="1" dirty="0"/>
              <a:t>Flux (protons/cm</a:t>
            </a:r>
            <a:r>
              <a:rPr lang="en-US" b="1" baseline="30000" dirty="0"/>
              <a:t>2</a:t>
            </a:r>
            <a:r>
              <a:rPr lang="en-US" b="1" dirty="0"/>
              <a:t>/s/</a:t>
            </a:r>
            <a:r>
              <a:rPr lang="en-US" b="1" dirty="0" err="1"/>
              <a:t>sr</a:t>
            </a:r>
            <a:r>
              <a:rPr lang="en-US" b="1" dirty="0"/>
              <a:t>)</a:t>
            </a:r>
          </a:p>
          <a:p>
            <a:endParaRPr lang="en-US" dirty="0"/>
          </a:p>
        </p:txBody>
      </p:sp>
    </p:spTree>
    <p:extLst>
      <p:ext uri="{BB962C8B-B14F-4D97-AF65-F5344CB8AC3E}">
        <p14:creationId xmlns:p14="http://schemas.microsoft.com/office/powerpoint/2010/main" val="34888246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18315</TotalTime>
  <Words>906</Words>
  <Application>Microsoft Macintosh PowerPoint</Application>
  <PresentationFormat>Custom</PresentationFormat>
  <Paragraphs>132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Naomi Weiss</dc:creator>
  <cp:lastModifiedBy>Naomi Weiss</cp:lastModifiedBy>
  <cp:revision>25</cp:revision>
  <cp:lastPrinted>2021-12-07T20:15:12Z</cp:lastPrinted>
  <dcterms:created xsi:type="dcterms:W3CDTF">2021-11-24T04:42:56Z</dcterms:created>
  <dcterms:modified xsi:type="dcterms:W3CDTF">2022-08-03T18:53:31Z</dcterms:modified>
</cp:coreProperties>
</file>

<file path=docProps/thumbnail.jpeg>
</file>